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AC110-297A-4417-815F-32366414062C}" type="datetimeFigureOut">
              <a:rPr lang="en-US" smtClean="0"/>
              <a:t>10/21/2023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431C8-5BED-4698-A187-AEDB5E7BA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3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31C8-5BED-4698-A187-AEDB5E7BAE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61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11" Type="http://schemas.openxmlformats.org/officeDocument/2006/relationships/image" Target="../media/image23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34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12" Type="http://schemas.openxmlformats.org/officeDocument/2006/relationships/image" Target="../media/image33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11" Type="http://schemas.openxmlformats.org/officeDocument/2006/relationships/image" Target="../media/image32.wmf"/><Relationship Id="rId5" Type="http://schemas.openxmlformats.org/officeDocument/2006/relationships/image" Target="../media/image27.wmf"/><Relationship Id="rId15" Type="http://schemas.openxmlformats.org/officeDocument/2006/relationships/image" Target="../media/image36.wmf"/><Relationship Id="rId10" Type="http://schemas.openxmlformats.org/officeDocument/2006/relationships/image" Target="../media/image31.wmf"/><Relationship Id="rId4" Type="http://schemas.openxmlformats.org/officeDocument/2006/relationships/image" Target="../media/image26.wmf"/><Relationship Id="rId9" Type="http://schemas.openxmlformats.org/officeDocument/2006/relationships/image" Target="../media/image30.wmf"/><Relationship Id="rId14" Type="http://schemas.openxmlformats.org/officeDocument/2006/relationships/image" Target="../media/image3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/>
              <a:t>№5-дәріс.</a:t>
            </a:r>
            <a:r>
              <a:rPr lang="en-US" dirty="0"/>
              <a:t/>
            </a:r>
            <a:br>
              <a:rPr lang="en-US" dirty="0"/>
            </a:br>
            <a:r>
              <a:rPr lang="kk-KZ" b="1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Тригонометриялық өрнектерді интегралдау әдістері.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 жағдайлар.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5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32656"/>
            <a:ext cx="7924800" cy="5382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бөлімде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 интегралды табу әдістерін қарастырамыз, мұндағы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 қатысты рационал функция.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 түрдегі интегралдар айнымалыны  универсал ауыстыру көмегімен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яларды интегралдауға әкелеміз. Шынында да,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бөлшектің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алымы мен бөлімін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 бөлеміз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/>
              <a:t>          </a:t>
            </a:r>
            <a:r>
              <a:rPr lang="kk-KZ" sz="2000" dirty="0" smtClean="0"/>
              <a:t>болғандықтан</a:t>
            </a:r>
            <a:r>
              <a:rPr lang="kk-KZ" sz="2000" dirty="0"/>
              <a:t>, </a:t>
            </a:r>
            <a:r>
              <a:rPr lang="en-US" sz="2000" dirty="0" smtClean="0"/>
              <a:t>           </a:t>
            </a:r>
            <a:r>
              <a:rPr lang="ru-RU" sz="2000" dirty="0" smtClean="0"/>
              <a:t>.</a:t>
            </a:r>
            <a:endParaRPr lang="en-US" sz="2000" dirty="0"/>
          </a:p>
          <a:p>
            <a:pPr marL="109728" indent="0">
              <a:buNone/>
            </a:pPr>
            <a:r>
              <a:rPr lang="kk-KZ" sz="2000" dirty="0"/>
              <a:t>Нәтижесінде:</a:t>
            </a:r>
            <a:endParaRPr lang="en-US" sz="2000" dirty="0"/>
          </a:p>
          <a:p>
            <a:pPr marL="109728" indent="0">
              <a:buNone/>
            </a:pPr>
            <a:r>
              <a:rPr lang="kk-KZ" sz="2000" dirty="0" smtClean="0"/>
              <a:t>мұндағы  </a:t>
            </a:r>
            <a:r>
              <a:rPr lang="en-US" sz="2000" dirty="0" smtClean="0"/>
              <a:t>      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dirty="0" err="1"/>
              <a:t>рационал</a:t>
            </a:r>
            <a:r>
              <a:rPr lang="ru-RU" sz="2000" dirty="0"/>
              <a:t> функция.</a:t>
            </a:r>
            <a:endParaRPr lang="en-US" sz="2000" dirty="0"/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111" y="454560"/>
            <a:ext cx="1143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786036"/>
            <a:ext cx="4873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828104"/>
            <a:ext cx="274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9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53" y="2276872"/>
            <a:ext cx="15700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559" y="2429272"/>
            <a:ext cx="1444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189" y="2372584"/>
            <a:ext cx="457200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412368"/>
            <a:ext cx="1444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20279"/>
            <a:ext cx="121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31" y="3582279"/>
            <a:ext cx="26749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53" y="4481909"/>
            <a:ext cx="74612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73" y="4386659"/>
            <a:ext cx="7016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020" y="4741101"/>
            <a:ext cx="34750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775" y="5206579"/>
            <a:ext cx="449263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41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801720"/>
          </a:xfrm>
        </p:spPr>
        <p:txBody>
          <a:bodyPr>
            <a:noAutofit/>
          </a:bodyPr>
          <a:lstStyle/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әдіс интеграл астындағы өрнек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айнымалыларын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ұстайтын кез келген функция үшін қолданылмайды, себебі кей жағдайларда бұл белгілеу өте үлкен өрнектерге әкеп соғуы мүмкін. Онда біз мынадай белгілеуді қолданамыз.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.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интеграл астындағы функция косинус бойынша тақ болса, яғни,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онда оны мынадай түрлендіруге әкелеміз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/>
              <a:t>одан кейін интегралда   </a:t>
            </a:r>
            <a:r>
              <a:rPr lang="en-US" sz="2000" dirty="0" smtClean="0"/>
              <a:t>     </a:t>
            </a:r>
            <a:r>
              <a:rPr lang="kk-KZ" sz="2000" dirty="0" smtClean="0"/>
              <a:t> </a:t>
            </a:r>
            <a:r>
              <a:rPr lang="kk-KZ" sz="2000" dirty="0"/>
              <a:t>жаңа айнымалысын енгізсек, ол   рационал функцияға тәуелді интегралға әкеледі:</a:t>
            </a:r>
            <a:endParaRPr lang="en-US" sz="2000" dirty="0"/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45" y="1700808"/>
            <a:ext cx="3513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0577"/>
            <a:ext cx="334963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616452"/>
            <a:ext cx="3429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160338" cy="22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220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n-US" alt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204152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421" y="4437112"/>
            <a:ext cx="198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58" y="4869160"/>
            <a:ext cx="517525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861547"/>
            <a:ext cx="3810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58" y="5517232"/>
            <a:ext cx="25828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75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 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092" y="1700808"/>
            <a:ext cx="8412380" cy="4873728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 ин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теграл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астындағы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  синус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тақ 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яғни,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оны мынадай түрлендіруге әкелеміз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одан кейін интегралда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айнымалысын енгізсек, ол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рационал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функцияға тәуелді интегралға әкеледі: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900" dirty="0"/>
              <a:t>.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 ин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теграл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астындағы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  </a:t>
            </a:r>
          </a:p>
          <a:p>
            <a:pPr marL="109728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теңдігін қанағаттандырса, онда оны мынадай түрлендіруге әкелеміз: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одан кейін интегралда   айнымалыны  ауыстырсақ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функцияның 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ына әкеледі</a:t>
            </a:r>
            <a:r>
              <a:rPr lang="ru-RU" sz="1900" dirty="0"/>
              <a:t>.</a:t>
            </a:r>
            <a:endParaRPr lang="en-US" sz="1900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4"/>
            <a:ext cx="45942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04864"/>
            <a:ext cx="3467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0" y="2624681"/>
            <a:ext cx="190500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211" y="3059522"/>
            <a:ext cx="20574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310" y="3391346"/>
            <a:ext cx="19351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982" y="3702570"/>
            <a:ext cx="5413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01" y="3717032"/>
            <a:ext cx="3810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819" y="3929814"/>
            <a:ext cx="26971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0" y="4217333"/>
            <a:ext cx="190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367" y="4581128"/>
            <a:ext cx="2087563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934" y="5157192"/>
            <a:ext cx="15240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037" y="5793920"/>
            <a:ext cx="449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11" y="5793919"/>
            <a:ext cx="647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144" y="5690731"/>
            <a:ext cx="7016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009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 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түрдегі интегралдар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сандар, берілсе, онда интеграл астындағы функция мына формулалардың көмегімен синус пен косинустардың қосындысына келеді: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567" y="1772816"/>
            <a:ext cx="5192713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808" y="2314346"/>
            <a:ext cx="52038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55671"/>
            <a:ext cx="2789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56992"/>
            <a:ext cx="32845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510" y="4653136"/>
            <a:ext cx="2536825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940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мұндағы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 келген бүтін көрсеткіштер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1). </a:t>
            </a:r>
            <a:r>
              <a:rPr lang="kk-KZ" sz="2000" dirty="0"/>
              <a:t>Егер тым болмағанда </a:t>
            </a:r>
            <a:r>
              <a:rPr lang="en-US" sz="2000" dirty="0"/>
              <a:t>m </a:t>
            </a:r>
            <a:r>
              <a:rPr lang="kk-KZ" sz="2000" dirty="0"/>
              <a:t>немесе </a:t>
            </a:r>
            <a:r>
              <a:rPr lang="en-US" sz="2000" dirty="0"/>
              <a:t>n</a:t>
            </a:r>
            <a:r>
              <a:rPr lang="kk-KZ" sz="2000" dirty="0"/>
              <a:t>  көрсеткіштерінің біреуі тақ бүтін оң сан болса, мысалы  </a:t>
            </a:r>
            <a:r>
              <a:rPr lang="en-US" sz="2000" dirty="0" smtClean="0"/>
              <a:t>       </a:t>
            </a:r>
            <a:r>
              <a:rPr lang="ru-RU" sz="2000" dirty="0" smtClean="0"/>
              <a:t> </a:t>
            </a:r>
            <a:r>
              <a:rPr lang="en-US" sz="2000" dirty="0" smtClean="0"/>
              <a:t> </a:t>
            </a:r>
            <a:r>
              <a:rPr lang="kk-KZ" sz="2000" dirty="0" smtClean="0"/>
              <a:t>, </a:t>
            </a:r>
            <a:r>
              <a:rPr lang="kk-KZ" sz="2000" dirty="0"/>
              <a:t>онда  </a:t>
            </a:r>
            <a:r>
              <a:rPr lang="ru-RU" sz="2000" dirty="0"/>
              <a:t> </a:t>
            </a:r>
            <a:r>
              <a:rPr lang="kk-KZ" sz="2000" dirty="0"/>
              <a:t> </a:t>
            </a:r>
            <a:r>
              <a:rPr lang="en-US" sz="2000" dirty="0" smtClean="0"/>
              <a:t>        </a:t>
            </a:r>
            <a:r>
              <a:rPr lang="kk-KZ" sz="2000" dirty="0" smtClean="0"/>
              <a:t>деп </a:t>
            </a:r>
            <a:r>
              <a:rPr lang="kk-KZ" sz="2000" dirty="0"/>
              <a:t>белгілейміз:</a:t>
            </a:r>
            <a:endParaRPr lang="en-US" sz="2000" dirty="0"/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4313238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2924944"/>
            <a:ext cx="10588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3900602"/>
            <a:ext cx="6318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96795"/>
            <a:ext cx="563563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93096"/>
            <a:ext cx="5372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94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/>
          <a:lstStyle/>
          <a:p>
            <a:pPr marL="109728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көрсеткіштерінің екеуі де жұп, оң, бүтін сан болса, онда мына формулаларды қолданған жөн: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en-US" dirty="0"/>
          </a:p>
          <a:p>
            <a:pPr marL="109728" indent="0" algn="ctr">
              <a:buNone/>
            </a:pPr>
            <a:r>
              <a:rPr lang="ru-RU" dirty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24744"/>
            <a:ext cx="449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2308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22700"/>
            <a:ext cx="4994275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86" y="4725144"/>
            <a:ext cx="42068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5127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</TotalTime>
  <Words>317</Words>
  <Application>Microsoft Office PowerPoint</Application>
  <PresentationFormat>Экран (4:3)</PresentationFormat>
  <Paragraphs>62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Городская</vt:lpstr>
      <vt:lpstr>№5-дәріс.   </vt:lpstr>
      <vt:lpstr>Презентация PowerPoint</vt:lpstr>
      <vt:lpstr>Мысал 1. </vt:lpstr>
      <vt:lpstr>Мысал  2. </vt:lpstr>
      <vt:lpstr>Мысал  3. </vt:lpstr>
      <vt:lpstr>Мысал 4.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№5-дәріс.   </dc:title>
  <dc:creator>Ляззат</dc:creator>
  <cp:lastModifiedBy>Ляззат</cp:lastModifiedBy>
  <cp:revision>5</cp:revision>
  <dcterms:created xsi:type="dcterms:W3CDTF">2023-10-21T16:44:34Z</dcterms:created>
  <dcterms:modified xsi:type="dcterms:W3CDTF">2023-10-21T17:19:01Z</dcterms:modified>
</cp:coreProperties>
</file>